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Barlow" panose="00000500000000000000" pitchFamily="2" charset="0"/>
      <p:regular r:id="rId12"/>
    </p:embeddedFont>
    <p:embeddedFont>
      <p:font typeface="Calibri" panose="020F0502020204030204"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0696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2695218"/>
            <a:ext cx="7415927" cy="2057400"/>
          </a:xfrm>
          <a:prstGeom prst="rect">
            <a:avLst/>
          </a:prstGeom>
          <a:noFill/>
          <a:ln/>
        </p:spPr>
        <p:txBody>
          <a:bodyPr wrap="squar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AI-Driven Guest Experience Personalization System for Hospitality</a:t>
            </a:r>
            <a:endParaRPr lang="en-US" sz="4300" dirty="0"/>
          </a:p>
        </p:txBody>
      </p:sp>
      <p:sp>
        <p:nvSpPr>
          <p:cNvPr id="4" name="Text 1"/>
          <p:cNvSpPr/>
          <p:nvPr/>
        </p:nvSpPr>
        <p:spPr>
          <a:xfrm>
            <a:off x="864037" y="5122902"/>
            <a:ext cx="3291840" cy="411480"/>
          </a:xfrm>
          <a:prstGeom prst="rect">
            <a:avLst/>
          </a:prstGeom>
          <a:noFill/>
          <a:ln/>
        </p:spPr>
        <p:txBody>
          <a:bodyPr wrap="none" lIns="0" tIns="0" rIns="0" bIns="0" rtlCol="0" anchor="t"/>
          <a:lstStyle/>
          <a:p>
            <a:pPr marL="0" indent="0">
              <a:lnSpc>
                <a:spcPts val="3200"/>
              </a:lnSpc>
              <a:buNone/>
            </a:pPr>
            <a:r>
              <a:rPr lang="en-US" sz="2550" b="1" dirty="0">
                <a:solidFill>
                  <a:srgbClr val="F0FCFF"/>
                </a:solidFill>
                <a:latin typeface="Spline Sans Bold" pitchFamily="34" charset="0"/>
                <a:ea typeface="Spline Sans Bold" pitchFamily="34" charset="-122"/>
                <a:cs typeface="Spline Sans Bold" pitchFamily="34" charset="-120"/>
              </a:rPr>
              <a:t>by </a:t>
            </a:r>
            <a:r>
              <a:rPr lang="en-US" sz="2550" b="1" i="1" dirty="0">
                <a:solidFill>
                  <a:srgbClr val="F0FCFF"/>
                </a:solidFill>
                <a:latin typeface="Spline Sans Bold" pitchFamily="34" charset="0"/>
                <a:ea typeface="Spline Sans Bold" pitchFamily="34" charset="-122"/>
                <a:cs typeface="Spline Sans Bold" pitchFamily="34" charset="-120"/>
              </a:rPr>
              <a:t>Durga Sri R</a:t>
            </a:r>
            <a:endParaRPr lang="en-US" sz="2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2734866"/>
            <a:ext cx="5486400" cy="685800"/>
          </a:xfrm>
          <a:prstGeom prst="rect">
            <a:avLst/>
          </a:prstGeom>
          <a:noFill/>
          <a:ln/>
        </p:spPr>
        <p:txBody>
          <a:bodyPr wrap="non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Introduction</a:t>
            </a:r>
            <a:endParaRPr lang="en-US" sz="4300" dirty="0"/>
          </a:p>
        </p:txBody>
      </p:sp>
      <p:sp>
        <p:nvSpPr>
          <p:cNvPr id="3" name="Text 1"/>
          <p:cNvSpPr/>
          <p:nvPr/>
        </p:nvSpPr>
        <p:spPr>
          <a:xfrm>
            <a:off x="864037" y="3914418"/>
            <a:ext cx="12902327" cy="1580198"/>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This presentation introduces an innovative AI-driven Guest Experience Personalization System designed to enhance the hospitality industry. Our system leverages the power of artificial intelligence to create truly customized and memorable experiences for every guest. We will explore the system's architecture, functionalities, and potential impact on guest satisfaction.</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2045018"/>
            <a:ext cx="5486400" cy="685800"/>
          </a:xfrm>
          <a:prstGeom prst="rect">
            <a:avLst/>
          </a:prstGeom>
          <a:noFill/>
          <a:ln/>
        </p:spPr>
        <p:txBody>
          <a:bodyPr wrap="non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Problem Statement</a:t>
            </a:r>
            <a:endParaRPr lang="en-US" sz="4300" dirty="0"/>
          </a:p>
        </p:txBody>
      </p:sp>
      <p:sp>
        <p:nvSpPr>
          <p:cNvPr id="3" name="Text 1"/>
          <p:cNvSpPr/>
          <p:nvPr/>
        </p:nvSpPr>
        <p:spPr>
          <a:xfrm>
            <a:off x="864037" y="3101102"/>
            <a:ext cx="4263985" cy="342900"/>
          </a:xfrm>
          <a:prstGeom prst="rect">
            <a:avLst/>
          </a:prstGeom>
          <a:noFill/>
          <a:ln/>
        </p:spPr>
        <p:txBody>
          <a:bodyPr wrap="none" lIns="0" tIns="0" rIns="0" bIns="0" rtlCol="0" anchor="t"/>
          <a:lstStyle/>
          <a:p>
            <a:pPr marL="0" indent="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Current Challenges in Hospitality</a:t>
            </a:r>
            <a:endParaRPr lang="en-US" sz="2150" dirty="0"/>
          </a:p>
        </p:txBody>
      </p:sp>
      <p:sp>
        <p:nvSpPr>
          <p:cNvPr id="4" name="Text 2"/>
          <p:cNvSpPr/>
          <p:nvPr/>
        </p:nvSpPr>
        <p:spPr>
          <a:xfrm>
            <a:off x="864037" y="3814286"/>
            <a:ext cx="12902327" cy="2370296"/>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The hospitality industry faces challenges in delivering consistently personalized guest experiences. Traditional methods struggle to scale personalization effectively, leading to inconsistent service and missed opportunities to anticipate guest needs. Proactive issue resolution is often reactive, and gathering and analyzing guest feedback for continuous improvement is time-consuming and inefficient. Furthermore, maintaining data privacy while leveraging guest data for personalization presents significant security and ethical concerns. Finally, integrating various systems and data sources to create a unified view of the guest can be complex and expensive.</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52964" y="671751"/>
            <a:ext cx="5416153" cy="676989"/>
          </a:xfrm>
          <a:prstGeom prst="rect">
            <a:avLst/>
          </a:prstGeom>
          <a:noFill/>
          <a:ln/>
        </p:spPr>
        <p:txBody>
          <a:bodyPr wrap="none" lIns="0" tIns="0" rIns="0" bIns="0" rtlCol="0" anchor="t"/>
          <a:lstStyle/>
          <a:p>
            <a:pPr marL="0" indent="0">
              <a:lnSpc>
                <a:spcPts val="5300"/>
              </a:lnSpc>
              <a:buNone/>
            </a:pPr>
            <a:r>
              <a:rPr lang="en-US" sz="4250" b="1" dirty="0">
                <a:solidFill>
                  <a:srgbClr val="F0FCFF"/>
                </a:solidFill>
                <a:latin typeface="Spline Sans Bold" pitchFamily="34" charset="0"/>
                <a:ea typeface="Spline Sans Bold" pitchFamily="34" charset="-122"/>
                <a:cs typeface="Spline Sans Bold" pitchFamily="34" charset="-120"/>
              </a:rPr>
              <a:t>Objectives</a:t>
            </a:r>
            <a:endParaRPr lang="en-US" sz="4250" dirty="0"/>
          </a:p>
        </p:txBody>
      </p:sp>
      <p:sp>
        <p:nvSpPr>
          <p:cNvPr id="3" name="Text 1"/>
          <p:cNvSpPr/>
          <p:nvPr/>
        </p:nvSpPr>
        <p:spPr>
          <a:xfrm>
            <a:off x="852964" y="1957983"/>
            <a:ext cx="6279475" cy="804267"/>
          </a:xfrm>
          <a:prstGeom prst="rect">
            <a:avLst/>
          </a:prstGeom>
          <a:noFill/>
          <a:ln/>
        </p:spPr>
        <p:txBody>
          <a:bodyPr wrap="none" lIns="0" tIns="0" rIns="0" bIns="0" rtlCol="0" anchor="t"/>
          <a:lstStyle/>
          <a:p>
            <a:pPr marL="0" indent="0" algn="ctr">
              <a:lnSpc>
                <a:spcPts val="6300"/>
              </a:lnSpc>
              <a:buNone/>
            </a:pPr>
            <a:r>
              <a:rPr lang="en-US" sz="6300" b="1" dirty="0">
                <a:solidFill>
                  <a:srgbClr val="16FFBB"/>
                </a:solidFill>
                <a:latin typeface="Spline Sans Bold" pitchFamily="34" charset="0"/>
                <a:ea typeface="Spline Sans Bold" pitchFamily="34" charset="-122"/>
                <a:cs typeface="Spline Sans Bold" pitchFamily="34" charset="-120"/>
              </a:rPr>
              <a:t>—</a:t>
            </a:r>
            <a:endParaRPr lang="en-US" sz="6300" dirty="0"/>
          </a:p>
        </p:txBody>
      </p:sp>
      <p:sp>
        <p:nvSpPr>
          <p:cNvPr id="4" name="Text 2"/>
          <p:cNvSpPr/>
          <p:nvPr/>
        </p:nvSpPr>
        <p:spPr>
          <a:xfrm>
            <a:off x="2304812" y="3066812"/>
            <a:ext cx="3375660" cy="338495"/>
          </a:xfrm>
          <a:prstGeom prst="rect">
            <a:avLst/>
          </a:prstGeom>
          <a:noFill/>
          <a:ln/>
        </p:spPr>
        <p:txBody>
          <a:bodyPr wrap="none" lIns="0" tIns="0" rIns="0" bIns="0" rtlCol="0" anchor="t"/>
          <a:lstStyle/>
          <a:p>
            <a:pPr marL="0" indent="0" algn="ctr">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Enhance Guest Experience</a:t>
            </a:r>
            <a:endParaRPr lang="en-US" sz="2100" dirty="0"/>
          </a:p>
        </p:txBody>
      </p:sp>
      <p:sp>
        <p:nvSpPr>
          <p:cNvPr id="5" name="Text 3"/>
          <p:cNvSpPr/>
          <p:nvPr/>
        </p:nvSpPr>
        <p:spPr>
          <a:xfrm>
            <a:off x="852964" y="3551515"/>
            <a:ext cx="6279475" cy="779859"/>
          </a:xfrm>
          <a:prstGeom prst="rect">
            <a:avLst/>
          </a:prstGeom>
          <a:noFill/>
          <a:ln/>
        </p:spPr>
        <p:txBody>
          <a:bodyPr wrap="square" lIns="0" tIns="0" rIns="0" bIns="0" rtlCol="0" anchor="t"/>
          <a:lstStyle/>
          <a:p>
            <a:pPr marL="0" indent="0" algn="ctr">
              <a:lnSpc>
                <a:spcPts val="3050"/>
              </a:lnSpc>
              <a:buNone/>
            </a:pPr>
            <a:r>
              <a:rPr lang="en-US" sz="1900" dirty="0">
                <a:solidFill>
                  <a:srgbClr val="E0E4E6"/>
                </a:solidFill>
                <a:latin typeface="Barlow" pitchFamily="34" charset="0"/>
                <a:ea typeface="Barlow" pitchFamily="34" charset="-122"/>
                <a:cs typeface="Barlow" pitchFamily="34" charset="-120"/>
              </a:rPr>
              <a:t>Develop a system that provides highly personalized and memorable guest experiences.</a:t>
            </a:r>
            <a:endParaRPr lang="en-US" sz="1900" dirty="0"/>
          </a:p>
        </p:txBody>
      </p:sp>
      <p:sp>
        <p:nvSpPr>
          <p:cNvPr id="6" name="Text 4"/>
          <p:cNvSpPr/>
          <p:nvPr/>
        </p:nvSpPr>
        <p:spPr>
          <a:xfrm>
            <a:off x="7497961" y="1957983"/>
            <a:ext cx="6279475" cy="804267"/>
          </a:xfrm>
          <a:prstGeom prst="rect">
            <a:avLst/>
          </a:prstGeom>
          <a:noFill/>
          <a:ln/>
        </p:spPr>
        <p:txBody>
          <a:bodyPr wrap="none" lIns="0" tIns="0" rIns="0" bIns="0" rtlCol="0" anchor="t"/>
          <a:lstStyle/>
          <a:p>
            <a:pPr marL="0" indent="0" algn="ctr">
              <a:lnSpc>
                <a:spcPts val="6300"/>
              </a:lnSpc>
              <a:buNone/>
            </a:pPr>
            <a:r>
              <a:rPr lang="en-US" sz="6300" b="1" dirty="0">
                <a:solidFill>
                  <a:srgbClr val="29DDDA"/>
                </a:solidFill>
                <a:latin typeface="Spline Sans Bold" pitchFamily="34" charset="0"/>
                <a:ea typeface="Spline Sans Bold" pitchFamily="34" charset="-122"/>
                <a:cs typeface="Spline Sans Bold" pitchFamily="34" charset="-120"/>
              </a:rPr>
              <a:t>—</a:t>
            </a:r>
            <a:endParaRPr lang="en-US" sz="6300" dirty="0"/>
          </a:p>
        </p:txBody>
      </p:sp>
      <p:sp>
        <p:nvSpPr>
          <p:cNvPr id="7" name="Text 5"/>
          <p:cNvSpPr/>
          <p:nvPr/>
        </p:nvSpPr>
        <p:spPr>
          <a:xfrm>
            <a:off x="8665607" y="3066812"/>
            <a:ext cx="3944064" cy="338495"/>
          </a:xfrm>
          <a:prstGeom prst="rect">
            <a:avLst/>
          </a:prstGeom>
          <a:noFill/>
          <a:ln/>
        </p:spPr>
        <p:txBody>
          <a:bodyPr wrap="none" lIns="0" tIns="0" rIns="0" bIns="0" rtlCol="0" anchor="t"/>
          <a:lstStyle/>
          <a:p>
            <a:pPr marL="0" indent="0" algn="ctr">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Improve Operational Efficiency</a:t>
            </a:r>
            <a:endParaRPr lang="en-US" sz="2100" dirty="0"/>
          </a:p>
        </p:txBody>
      </p:sp>
      <p:sp>
        <p:nvSpPr>
          <p:cNvPr id="8" name="Text 6"/>
          <p:cNvSpPr/>
          <p:nvPr/>
        </p:nvSpPr>
        <p:spPr>
          <a:xfrm>
            <a:off x="7497961" y="3551515"/>
            <a:ext cx="6279475" cy="779859"/>
          </a:xfrm>
          <a:prstGeom prst="rect">
            <a:avLst/>
          </a:prstGeom>
          <a:noFill/>
          <a:ln/>
        </p:spPr>
        <p:txBody>
          <a:bodyPr wrap="square" lIns="0" tIns="0" rIns="0" bIns="0" rtlCol="0" anchor="t"/>
          <a:lstStyle/>
          <a:p>
            <a:pPr marL="0" indent="0" algn="ctr">
              <a:lnSpc>
                <a:spcPts val="3050"/>
              </a:lnSpc>
              <a:buNone/>
            </a:pPr>
            <a:r>
              <a:rPr lang="en-US" sz="1900" dirty="0">
                <a:solidFill>
                  <a:srgbClr val="E0E4E6"/>
                </a:solidFill>
                <a:latin typeface="Barlow" pitchFamily="34" charset="0"/>
                <a:ea typeface="Barlow" pitchFamily="34" charset="-122"/>
                <a:cs typeface="Barlow" pitchFamily="34" charset="-120"/>
              </a:rPr>
              <a:t>Streamline processes, reduce manual tasks, and improve response times to guest requests.</a:t>
            </a:r>
            <a:endParaRPr lang="en-US" sz="1900" dirty="0"/>
          </a:p>
        </p:txBody>
      </p:sp>
      <p:sp>
        <p:nvSpPr>
          <p:cNvPr id="9" name="Text 7"/>
          <p:cNvSpPr/>
          <p:nvPr/>
        </p:nvSpPr>
        <p:spPr>
          <a:xfrm>
            <a:off x="852964" y="5184338"/>
            <a:ext cx="6279475" cy="804267"/>
          </a:xfrm>
          <a:prstGeom prst="rect">
            <a:avLst/>
          </a:prstGeom>
          <a:noFill/>
          <a:ln/>
        </p:spPr>
        <p:txBody>
          <a:bodyPr wrap="none" lIns="0" tIns="0" rIns="0" bIns="0" rtlCol="0" anchor="t"/>
          <a:lstStyle/>
          <a:p>
            <a:pPr marL="0" indent="0" algn="ctr">
              <a:lnSpc>
                <a:spcPts val="6300"/>
              </a:lnSpc>
              <a:buNone/>
            </a:pPr>
            <a:r>
              <a:rPr lang="en-US" sz="6300" b="1" dirty="0">
                <a:solidFill>
                  <a:srgbClr val="37A7E7"/>
                </a:solidFill>
                <a:latin typeface="Spline Sans Bold" pitchFamily="34" charset="0"/>
                <a:ea typeface="Spline Sans Bold" pitchFamily="34" charset="-122"/>
                <a:cs typeface="Spline Sans Bold" pitchFamily="34" charset="-120"/>
              </a:rPr>
              <a:t>—</a:t>
            </a:r>
            <a:endParaRPr lang="en-US" sz="6300" dirty="0"/>
          </a:p>
        </p:txBody>
      </p:sp>
      <p:sp>
        <p:nvSpPr>
          <p:cNvPr id="10" name="Text 8"/>
          <p:cNvSpPr/>
          <p:nvPr/>
        </p:nvSpPr>
        <p:spPr>
          <a:xfrm>
            <a:off x="2239923" y="6293167"/>
            <a:ext cx="3505438" cy="338495"/>
          </a:xfrm>
          <a:prstGeom prst="rect">
            <a:avLst/>
          </a:prstGeom>
          <a:noFill/>
          <a:ln/>
        </p:spPr>
        <p:txBody>
          <a:bodyPr wrap="none" lIns="0" tIns="0" rIns="0" bIns="0" rtlCol="0" anchor="t"/>
          <a:lstStyle/>
          <a:p>
            <a:pPr marL="0" indent="0" algn="ctr">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Increase Guest Satisfaction</a:t>
            </a:r>
            <a:endParaRPr lang="en-US" sz="2100" dirty="0"/>
          </a:p>
        </p:txBody>
      </p:sp>
      <p:sp>
        <p:nvSpPr>
          <p:cNvPr id="11" name="Text 9"/>
          <p:cNvSpPr/>
          <p:nvPr/>
        </p:nvSpPr>
        <p:spPr>
          <a:xfrm>
            <a:off x="852964" y="6777871"/>
            <a:ext cx="6279475" cy="779859"/>
          </a:xfrm>
          <a:prstGeom prst="rect">
            <a:avLst/>
          </a:prstGeom>
          <a:noFill/>
          <a:ln/>
        </p:spPr>
        <p:txBody>
          <a:bodyPr wrap="square" lIns="0" tIns="0" rIns="0" bIns="0" rtlCol="0" anchor="t"/>
          <a:lstStyle/>
          <a:p>
            <a:pPr marL="0" indent="0" algn="ctr">
              <a:lnSpc>
                <a:spcPts val="3050"/>
              </a:lnSpc>
              <a:buNone/>
            </a:pPr>
            <a:r>
              <a:rPr lang="en-US" sz="1900" dirty="0">
                <a:solidFill>
                  <a:srgbClr val="E0E4E6"/>
                </a:solidFill>
                <a:latin typeface="Barlow" pitchFamily="34" charset="0"/>
                <a:ea typeface="Barlow" pitchFamily="34" charset="-122"/>
                <a:cs typeface="Barlow" pitchFamily="34" charset="-120"/>
              </a:rPr>
              <a:t>Elevate guest satisfaction scores through proactive service and personalized attention.</a:t>
            </a:r>
            <a:endParaRPr lang="en-US" sz="1900" dirty="0"/>
          </a:p>
        </p:txBody>
      </p:sp>
      <p:sp>
        <p:nvSpPr>
          <p:cNvPr id="12" name="Text 10"/>
          <p:cNvSpPr/>
          <p:nvPr/>
        </p:nvSpPr>
        <p:spPr>
          <a:xfrm>
            <a:off x="7497961" y="5184338"/>
            <a:ext cx="6279475" cy="804267"/>
          </a:xfrm>
          <a:prstGeom prst="rect">
            <a:avLst/>
          </a:prstGeom>
          <a:noFill/>
          <a:ln/>
        </p:spPr>
        <p:txBody>
          <a:bodyPr wrap="none" lIns="0" tIns="0" rIns="0" bIns="0" rtlCol="0" anchor="t"/>
          <a:lstStyle/>
          <a:p>
            <a:pPr marL="0" indent="0" algn="ctr">
              <a:lnSpc>
                <a:spcPts val="6300"/>
              </a:lnSpc>
              <a:buNone/>
            </a:pPr>
            <a:r>
              <a:rPr lang="en-US" sz="6300" b="1" dirty="0">
                <a:solidFill>
                  <a:srgbClr val="091231"/>
                </a:solidFill>
                <a:latin typeface="Spline Sans Bold" pitchFamily="34" charset="0"/>
                <a:ea typeface="Spline Sans Bold" pitchFamily="34" charset="-122"/>
                <a:cs typeface="Spline Sans Bold" pitchFamily="34" charset="-120"/>
              </a:rPr>
              <a:t>—</a:t>
            </a:r>
            <a:endParaRPr lang="en-US" sz="6300" dirty="0"/>
          </a:p>
        </p:txBody>
      </p:sp>
      <p:sp>
        <p:nvSpPr>
          <p:cNvPr id="13" name="Text 11"/>
          <p:cNvSpPr/>
          <p:nvPr/>
        </p:nvSpPr>
        <p:spPr>
          <a:xfrm>
            <a:off x="8760857" y="6293167"/>
            <a:ext cx="3753683" cy="338495"/>
          </a:xfrm>
          <a:prstGeom prst="rect">
            <a:avLst/>
          </a:prstGeom>
          <a:noFill/>
          <a:ln/>
        </p:spPr>
        <p:txBody>
          <a:bodyPr wrap="none" lIns="0" tIns="0" rIns="0" bIns="0" rtlCol="0" anchor="t"/>
          <a:lstStyle/>
          <a:p>
            <a:pPr marL="0" indent="0" algn="ctr">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Optimize Resource Allocation</a:t>
            </a:r>
            <a:endParaRPr lang="en-US" sz="2100" dirty="0"/>
          </a:p>
        </p:txBody>
      </p:sp>
      <p:sp>
        <p:nvSpPr>
          <p:cNvPr id="14" name="Text 12"/>
          <p:cNvSpPr/>
          <p:nvPr/>
        </p:nvSpPr>
        <p:spPr>
          <a:xfrm>
            <a:off x="7497961" y="6777871"/>
            <a:ext cx="6279475" cy="779859"/>
          </a:xfrm>
          <a:prstGeom prst="rect">
            <a:avLst/>
          </a:prstGeom>
          <a:noFill/>
          <a:ln/>
        </p:spPr>
        <p:txBody>
          <a:bodyPr wrap="square" lIns="0" tIns="0" rIns="0" bIns="0" rtlCol="0" anchor="t"/>
          <a:lstStyle/>
          <a:p>
            <a:pPr marL="0" indent="0" algn="ctr">
              <a:lnSpc>
                <a:spcPts val="3050"/>
              </a:lnSpc>
              <a:buNone/>
            </a:pPr>
            <a:r>
              <a:rPr lang="en-US" sz="1900" dirty="0">
                <a:solidFill>
                  <a:srgbClr val="E0E4E6"/>
                </a:solidFill>
                <a:latin typeface="Barlow" pitchFamily="34" charset="0"/>
                <a:ea typeface="Barlow" pitchFamily="34" charset="-122"/>
                <a:cs typeface="Barlow" pitchFamily="34" charset="-120"/>
              </a:rPr>
              <a:t>Improve resource management by predicting guest needs and allocating resources effectively.</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08184" y="556498"/>
            <a:ext cx="4605338" cy="562094"/>
          </a:xfrm>
          <a:prstGeom prst="rect">
            <a:avLst/>
          </a:prstGeom>
          <a:noFill/>
          <a:ln/>
        </p:spPr>
        <p:txBody>
          <a:bodyPr wrap="none" lIns="0" tIns="0" rIns="0" bIns="0" rtlCol="0" anchor="t"/>
          <a:lstStyle/>
          <a:p>
            <a:pPr marL="0" indent="0">
              <a:lnSpc>
                <a:spcPts val="4400"/>
              </a:lnSpc>
              <a:buNone/>
            </a:pPr>
            <a:r>
              <a:rPr lang="en-US" sz="3500" b="1" dirty="0">
                <a:solidFill>
                  <a:srgbClr val="F0FCFF"/>
                </a:solidFill>
                <a:latin typeface="Spline Sans Bold" pitchFamily="34" charset="0"/>
                <a:ea typeface="Spline Sans Bold" pitchFamily="34" charset="-122"/>
                <a:cs typeface="Spline Sans Bold" pitchFamily="34" charset="-120"/>
              </a:rPr>
              <a:t>Architecture Diagram</a:t>
            </a:r>
            <a:endParaRPr lang="en-US" sz="3500" dirty="0"/>
          </a:p>
        </p:txBody>
      </p:sp>
      <p:pic>
        <p:nvPicPr>
          <p:cNvPr id="3" name="Image 0" descr="preencoded.png"/>
          <p:cNvPicPr>
            <a:picLocks noChangeAspect="1"/>
          </p:cNvPicPr>
          <p:nvPr/>
        </p:nvPicPr>
        <p:blipFill>
          <a:blip r:embed="rId3"/>
          <a:stretch>
            <a:fillRect/>
          </a:stretch>
        </p:blipFill>
        <p:spPr>
          <a:xfrm>
            <a:off x="446566" y="1118591"/>
            <a:ext cx="13609675" cy="6919623"/>
          </a:xfrm>
          <a:prstGeom prst="rect">
            <a:avLst/>
          </a:prstGeom>
        </p:spPr>
      </p:pic>
      <p:sp>
        <p:nvSpPr>
          <p:cNvPr id="4" name="Text 1"/>
          <p:cNvSpPr/>
          <p:nvPr/>
        </p:nvSpPr>
        <p:spPr>
          <a:xfrm>
            <a:off x="708184" y="7351276"/>
            <a:ext cx="13214033" cy="323850"/>
          </a:xfrm>
          <a:prstGeom prst="rect">
            <a:avLst/>
          </a:prstGeom>
          <a:noFill/>
          <a:ln/>
        </p:spPr>
        <p:txBody>
          <a:bodyPr wrap="none" lIns="0" tIns="0" rIns="0" bIns="0" rtlCol="0" anchor="t"/>
          <a:lstStyle/>
          <a:p>
            <a:pPr marL="0" indent="0">
              <a:lnSpc>
                <a:spcPts val="2500"/>
              </a:lnSpc>
              <a:buNone/>
            </a:pP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2055971"/>
            <a:ext cx="5555813" cy="685800"/>
          </a:xfrm>
          <a:prstGeom prst="rect">
            <a:avLst/>
          </a:prstGeom>
          <a:noFill/>
          <a:ln/>
        </p:spPr>
        <p:txBody>
          <a:bodyPr wrap="non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Future Improvements</a:t>
            </a:r>
            <a:endParaRPr lang="en-US" sz="4300" dirty="0"/>
          </a:p>
        </p:txBody>
      </p:sp>
      <p:sp>
        <p:nvSpPr>
          <p:cNvPr id="3" name="Text 1"/>
          <p:cNvSpPr/>
          <p:nvPr/>
        </p:nvSpPr>
        <p:spPr>
          <a:xfrm>
            <a:off x="864037" y="3235523"/>
            <a:ext cx="12902327" cy="790099"/>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First, we will improve AI accuracy by implementing advanced machine learning algorithms. This will enable more precise predictions of guest needs and preferences, resulting in even more personalized experiences.</a:t>
            </a:r>
            <a:endParaRPr lang="en-US" sz="1900" dirty="0"/>
          </a:p>
        </p:txBody>
      </p:sp>
      <p:sp>
        <p:nvSpPr>
          <p:cNvPr id="4" name="Text 2"/>
          <p:cNvSpPr/>
          <p:nvPr/>
        </p:nvSpPr>
        <p:spPr>
          <a:xfrm>
            <a:off x="864037" y="4111943"/>
            <a:ext cx="12902327" cy="790099"/>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Second, we will prioritize seamless integration with existing hotel management systems and other relevant platforms. This will optimize data flow and enhance overall operational efficiency.</a:t>
            </a:r>
            <a:endParaRPr lang="en-US" sz="1900" dirty="0"/>
          </a:p>
        </p:txBody>
      </p:sp>
      <p:sp>
        <p:nvSpPr>
          <p:cNvPr id="5" name="Text 3"/>
          <p:cNvSpPr/>
          <p:nvPr/>
        </p:nvSpPr>
        <p:spPr>
          <a:xfrm>
            <a:off x="864037" y="4988362"/>
            <a:ext cx="12902327" cy="1185148"/>
          </a:xfrm>
          <a:prstGeom prst="rect">
            <a:avLst/>
          </a:prstGeom>
          <a:noFill/>
          <a:ln/>
        </p:spPr>
        <p:txBody>
          <a:bodyPr wrap="square" lIns="0" tIns="0" rIns="0" bIns="0" rtlCol="0" anchor="t"/>
          <a:lstStyle/>
          <a:p>
            <a:pPr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Finally, we aim to expand personalization to encompass a wider range of guest interactions and preferences, such as dietary restrictions, accessibility needs, and communication channels. This will ensure the system adapts to evolving hospitality industry demands.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29007" y="606266"/>
            <a:ext cx="3994428" cy="499229"/>
          </a:xfrm>
          <a:prstGeom prst="rect">
            <a:avLst/>
          </a:prstGeom>
          <a:noFill/>
          <a:ln/>
        </p:spPr>
        <p:txBody>
          <a:bodyPr wrap="none" lIns="0" tIns="0" rIns="0" bIns="0" rtlCol="0" anchor="t"/>
          <a:lstStyle/>
          <a:p>
            <a:pPr marL="0" indent="0">
              <a:lnSpc>
                <a:spcPts val="3900"/>
              </a:lnSpc>
              <a:buNone/>
            </a:pPr>
            <a:r>
              <a:rPr lang="en-US" sz="3100" b="1" dirty="0">
                <a:solidFill>
                  <a:srgbClr val="F0FCFF"/>
                </a:solidFill>
                <a:latin typeface="Spline Sans Bold" pitchFamily="34" charset="0"/>
                <a:ea typeface="Spline Sans Bold" pitchFamily="34" charset="-122"/>
                <a:cs typeface="Spline Sans Bold" pitchFamily="34" charset="-120"/>
              </a:rPr>
              <a:t>Demo screenshots:</a:t>
            </a:r>
            <a:endParaRPr lang="en-US" sz="3100" dirty="0"/>
          </a:p>
        </p:txBody>
      </p:sp>
      <p:sp>
        <p:nvSpPr>
          <p:cNvPr id="3" name="Text 1"/>
          <p:cNvSpPr/>
          <p:nvPr/>
        </p:nvSpPr>
        <p:spPr>
          <a:xfrm>
            <a:off x="629007" y="1375053"/>
            <a:ext cx="3195518" cy="399455"/>
          </a:xfrm>
          <a:prstGeom prst="rect">
            <a:avLst/>
          </a:prstGeom>
          <a:noFill/>
          <a:ln/>
        </p:spPr>
        <p:txBody>
          <a:bodyPr wrap="none" lIns="0" tIns="0" rIns="0" bIns="0" rtlCol="0" anchor="t"/>
          <a:lstStyle/>
          <a:p>
            <a:pPr marL="0" indent="0">
              <a:lnSpc>
                <a:spcPts val="3100"/>
              </a:lnSpc>
              <a:buNone/>
            </a:pPr>
            <a:r>
              <a:rPr lang="en-US" sz="2500" b="1" dirty="0">
                <a:solidFill>
                  <a:srgbClr val="F0FCFF"/>
                </a:solidFill>
                <a:latin typeface="Spline Sans Bold" pitchFamily="34" charset="0"/>
                <a:ea typeface="Spline Sans Bold" pitchFamily="34" charset="-122"/>
                <a:cs typeface="Spline Sans Bold" pitchFamily="34" charset="-120"/>
              </a:rPr>
              <a:t>Slack alerts</a:t>
            </a:r>
            <a:endParaRPr lang="en-US" sz="2500" dirty="0"/>
          </a:p>
        </p:txBody>
      </p:sp>
      <p:pic>
        <p:nvPicPr>
          <p:cNvPr id="4" name="Image 0" descr="preencoded.png"/>
          <p:cNvPicPr>
            <a:picLocks noChangeAspect="1"/>
          </p:cNvPicPr>
          <p:nvPr/>
        </p:nvPicPr>
        <p:blipFill>
          <a:blip r:embed="rId3"/>
          <a:stretch>
            <a:fillRect/>
          </a:stretch>
        </p:blipFill>
        <p:spPr>
          <a:xfrm>
            <a:off x="629007" y="2044065"/>
            <a:ext cx="9735860" cy="4801791"/>
          </a:xfrm>
          <a:prstGeom prst="rect">
            <a:avLst/>
          </a:prstGeom>
        </p:spPr>
      </p:pic>
      <p:sp>
        <p:nvSpPr>
          <p:cNvPr id="5" name="Text 2"/>
          <p:cNvSpPr/>
          <p:nvPr/>
        </p:nvSpPr>
        <p:spPr>
          <a:xfrm>
            <a:off x="629007" y="7048024"/>
            <a:ext cx="13372386" cy="575310"/>
          </a:xfrm>
          <a:prstGeom prst="rect">
            <a:avLst/>
          </a:prstGeom>
          <a:noFill/>
          <a:ln/>
        </p:spPr>
        <p:txBody>
          <a:bodyPr wrap="square" lIns="0" tIns="0" rIns="0" bIns="0" rtlCol="0" anchor="t"/>
          <a:lstStyle/>
          <a:p>
            <a:pPr marL="0" indent="0">
              <a:lnSpc>
                <a:spcPts val="2250"/>
              </a:lnSpc>
              <a:buNone/>
            </a:pPr>
            <a:r>
              <a:rPr lang="en-US" sz="1400" dirty="0">
                <a:solidFill>
                  <a:srgbClr val="E0E4E6"/>
                </a:solidFill>
                <a:latin typeface="Barlow" pitchFamily="34" charset="0"/>
                <a:ea typeface="Barlow" pitchFamily="34" charset="-122"/>
                <a:cs typeface="Barlow" pitchFamily="34" charset="-120"/>
              </a:rPr>
              <a:t>The system will send a negative feedback alert to the designated Slack channel whenever a guest expresses dissatisfaction. This alert will include details such as the guest's name, their feedback, and the timestamp. Staff can then use this information to address the issue promptly and improve guest satisfaction.</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0937" y="652939"/>
            <a:ext cx="5276255" cy="659606"/>
          </a:xfrm>
          <a:prstGeom prst="rect">
            <a:avLst/>
          </a:prstGeom>
          <a:noFill/>
          <a:ln/>
        </p:spPr>
        <p:txBody>
          <a:bodyPr wrap="none" lIns="0" tIns="0" rIns="0" bIns="0" rtlCol="0" anchor="t"/>
          <a:lstStyle/>
          <a:p>
            <a:pPr marL="0" indent="0">
              <a:lnSpc>
                <a:spcPts val="5150"/>
              </a:lnSpc>
              <a:buNone/>
            </a:pPr>
            <a:r>
              <a:rPr lang="en-US" sz="4150" b="1" dirty="0">
                <a:solidFill>
                  <a:srgbClr val="F0FCFF"/>
                </a:solidFill>
                <a:latin typeface="Spline Sans Bold" pitchFamily="34" charset="0"/>
                <a:ea typeface="Spline Sans Bold" pitchFamily="34" charset="-122"/>
                <a:cs typeface="Spline Sans Bold" pitchFamily="34" charset="-120"/>
              </a:rPr>
              <a:t>Email alerts</a:t>
            </a:r>
            <a:endParaRPr lang="en-US" sz="4150" dirty="0"/>
          </a:p>
        </p:txBody>
      </p:sp>
      <p:pic>
        <p:nvPicPr>
          <p:cNvPr id="3" name="Image 0" descr="preencoded.png"/>
          <p:cNvPicPr>
            <a:picLocks noChangeAspect="1"/>
          </p:cNvPicPr>
          <p:nvPr/>
        </p:nvPicPr>
        <p:blipFill>
          <a:blip r:embed="rId3"/>
          <a:stretch>
            <a:fillRect/>
          </a:stretch>
        </p:blipFill>
        <p:spPr>
          <a:xfrm>
            <a:off x="830937" y="1787366"/>
            <a:ext cx="12471916" cy="4407337"/>
          </a:xfrm>
          <a:prstGeom prst="rect">
            <a:avLst/>
          </a:prstGeom>
        </p:spPr>
      </p:pic>
      <p:sp>
        <p:nvSpPr>
          <p:cNvPr id="4" name="Text 1"/>
          <p:cNvSpPr/>
          <p:nvPr/>
        </p:nvSpPr>
        <p:spPr>
          <a:xfrm>
            <a:off x="830937" y="6461760"/>
            <a:ext cx="12968526" cy="1139428"/>
          </a:xfrm>
          <a:prstGeom prst="rect">
            <a:avLst/>
          </a:prstGeom>
          <a:noFill/>
          <a:ln/>
        </p:spPr>
        <p:txBody>
          <a:bodyPr wrap="square" lIns="0" tIns="0" rIns="0" bIns="0" rtlCol="0" anchor="t"/>
          <a:lstStyle/>
          <a:p>
            <a:pPr marL="0" indent="0">
              <a:lnSpc>
                <a:spcPts val="2950"/>
              </a:lnSpc>
              <a:buNone/>
            </a:pPr>
            <a:r>
              <a:rPr lang="en-US" sz="1850" dirty="0">
                <a:solidFill>
                  <a:srgbClr val="E0E4E6"/>
                </a:solidFill>
                <a:latin typeface="Barlow" pitchFamily="34" charset="0"/>
                <a:ea typeface="Barlow" pitchFamily="34" charset="-122"/>
                <a:cs typeface="Barlow" pitchFamily="34" charset="-120"/>
              </a:rPr>
              <a:t>The system sends automated email alerts to guests and staff. Guests receive personalized updates and confirmations, while staff receive notifications about critical issues or urgent requests. This feature enhances communication and responsiveness, improving the overall guest experience and operational efficiency.</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80000"/>
            </a:srgbClr>
          </a:solidFill>
          <a:ln/>
        </p:spPr>
      </p:sp>
      <p:sp>
        <p:nvSpPr>
          <p:cNvPr id="4" name="Text 1"/>
          <p:cNvSpPr/>
          <p:nvPr/>
        </p:nvSpPr>
        <p:spPr>
          <a:xfrm>
            <a:off x="864037" y="3764280"/>
            <a:ext cx="5486400" cy="701040"/>
          </a:xfrm>
          <a:prstGeom prst="rect">
            <a:avLst/>
          </a:prstGeom>
          <a:noFill/>
          <a:ln/>
        </p:spPr>
        <p:txBody>
          <a:bodyPr wrap="non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Thank You! </a:t>
            </a:r>
            <a:r>
              <a:rPr lang="en-US" sz="4300" b="1" dirty="0">
                <a:solidFill>
                  <a:srgbClr val="000000"/>
                </a:solidFill>
                <a:latin typeface="Spline Sans Bold" pitchFamily="34" charset="0"/>
                <a:ea typeface="Spline Sans Bold" pitchFamily="34" charset="-122"/>
                <a:cs typeface="Spline Sans Bold" pitchFamily="34" charset="-120"/>
              </a:rPr>
              <a:t>😊</a:t>
            </a:r>
            <a:endParaRPr lang="en-US" sz="4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455</Words>
  <Application>Microsoft Office PowerPoint</Application>
  <PresentationFormat>Custom</PresentationFormat>
  <Paragraphs>40</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Spline Sans Bold</vt:lpstr>
      <vt:lpstr>Barlow</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Admin</cp:lastModifiedBy>
  <cp:revision>2</cp:revision>
  <dcterms:created xsi:type="dcterms:W3CDTF">2025-01-29T15:10:35Z</dcterms:created>
  <dcterms:modified xsi:type="dcterms:W3CDTF">2025-01-29T15:12:10Z</dcterms:modified>
</cp:coreProperties>
</file>